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sldIdLst>
    <p:sldId id="258" r:id="rId2"/>
    <p:sldId id="266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2" y="12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svg"/><Relationship Id="rId1" Type="http://schemas.openxmlformats.org/officeDocument/2006/relationships/image" Target="../media/image5.png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svg"/><Relationship Id="rId1" Type="http://schemas.openxmlformats.org/officeDocument/2006/relationships/image" Target="../media/image5.png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AEA49F0-2A3A-4F80-AF9A-4C306AA3C5CE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491FE5B5-0CB2-428B-9874-C68D1792F827}">
      <dgm:prSet/>
      <dgm:spPr/>
      <dgm:t>
        <a:bodyPr/>
        <a:lstStyle/>
        <a:p>
          <a:r>
            <a:rPr lang="en-US"/>
            <a:t>Definition: AI is the simulation of human intelligence processes by machines, especially computer systems.</a:t>
          </a:r>
        </a:p>
      </dgm:t>
    </dgm:pt>
    <dgm:pt modelId="{6E6E9E16-800C-4A77-9D39-98192EE42F89}" type="parTrans" cxnId="{599532EB-284E-4306-8AB4-D1BB52377535}">
      <dgm:prSet/>
      <dgm:spPr/>
      <dgm:t>
        <a:bodyPr/>
        <a:lstStyle/>
        <a:p>
          <a:endParaRPr lang="en-US"/>
        </a:p>
      </dgm:t>
    </dgm:pt>
    <dgm:pt modelId="{907CE0E2-4699-4B80-995B-DAA1620A244A}" type="sibTrans" cxnId="{599532EB-284E-4306-8AB4-D1BB52377535}">
      <dgm:prSet/>
      <dgm:spPr/>
      <dgm:t>
        <a:bodyPr/>
        <a:lstStyle/>
        <a:p>
          <a:endParaRPr lang="en-US"/>
        </a:p>
      </dgm:t>
    </dgm:pt>
    <dgm:pt modelId="{8C87F7D9-066E-4972-A4FD-85BEE0ACC7EE}">
      <dgm:prSet/>
      <dgm:spPr/>
      <dgm:t>
        <a:bodyPr/>
        <a:lstStyle/>
        <a:p>
          <a:r>
            <a:rPr lang="en-US"/>
            <a:t>Machine Learning: Subset of AI where machines learn from data and improve over time without being explicitly programmed.</a:t>
          </a:r>
        </a:p>
      </dgm:t>
    </dgm:pt>
    <dgm:pt modelId="{DA816403-54D6-4770-B5DA-DA9DD7AA9D66}" type="parTrans" cxnId="{26C1C64C-6175-4CE0-9AA1-6D961E0068E5}">
      <dgm:prSet/>
      <dgm:spPr/>
      <dgm:t>
        <a:bodyPr/>
        <a:lstStyle/>
        <a:p>
          <a:endParaRPr lang="en-US"/>
        </a:p>
      </dgm:t>
    </dgm:pt>
    <dgm:pt modelId="{32654387-E888-47A2-8E54-B87933706FF1}" type="sibTrans" cxnId="{26C1C64C-6175-4CE0-9AA1-6D961E0068E5}">
      <dgm:prSet/>
      <dgm:spPr/>
      <dgm:t>
        <a:bodyPr/>
        <a:lstStyle/>
        <a:p>
          <a:endParaRPr lang="en-US"/>
        </a:p>
      </dgm:t>
    </dgm:pt>
    <dgm:pt modelId="{46682B97-1A71-467E-943B-37FD633F6987}">
      <dgm:prSet/>
      <dgm:spPr/>
      <dgm:t>
        <a:bodyPr/>
        <a:lstStyle/>
        <a:p>
          <a:r>
            <a:rPr lang="en-US"/>
            <a:t>Neural Networks: AI systems inspired by the structure and function of the human brain.</a:t>
          </a:r>
        </a:p>
      </dgm:t>
    </dgm:pt>
    <dgm:pt modelId="{8BFCC635-6E9A-4E5B-A7C9-4C54128FA9D4}" type="parTrans" cxnId="{8BD87FF8-D978-422B-84BB-817D681CA38B}">
      <dgm:prSet/>
      <dgm:spPr/>
      <dgm:t>
        <a:bodyPr/>
        <a:lstStyle/>
        <a:p>
          <a:endParaRPr lang="en-US"/>
        </a:p>
      </dgm:t>
    </dgm:pt>
    <dgm:pt modelId="{B02F2561-60AC-4C62-9A2E-0C7B196E51A9}" type="sibTrans" cxnId="{8BD87FF8-D978-422B-84BB-817D681CA38B}">
      <dgm:prSet/>
      <dgm:spPr/>
      <dgm:t>
        <a:bodyPr/>
        <a:lstStyle/>
        <a:p>
          <a:endParaRPr lang="en-US"/>
        </a:p>
      </dgm:t>
    </dgm:pt>
    <dgm:pt modelId="{0EF09230-AE06-409A-883F-D7E6CCFE647C}" type="pres">
      <dgm:prSet presAssocID="{DAEA49F0-2A3A-4F80-AF9A-4C306AA3C5CE}" presName="root" presStyleCnt="0">
        <dgm:presLayoutVars>
          <dgm:dir/>
          <dgm:resizeHandles val="exact"/>
        </dgm:presLayoutVars>
      </dgm:prSet>
      <dgm:spPr/>
    </dgm:pt>
    <dgm:pt modelId="{D44BF061-DE71-4471-B5A2-12651F561640}" type="pres">
      <dgm:prSet presAssocID="{491FE5B5-0CB2-428B-9874-C68D1792F827}" presName="compNode" presStyleCnt="0"/>
      <dgm:spPr/>
    </dgm:pt>
    <dgm:pt modelId="{2F911CBB-65DC-41A6-A005-2BA03C018D27}" type="pres">
      <dgm:prSet presAssocID="{491FE5B5-0CB2-428B-9874-C68D1792F827}" presName="bgRect" presStyleLbl="bgShp" presStyleIdx="0" presStyleCnt="3"/>
      <dgm:spPr/>
    </dgm:pt>
    <dgm:pt modelId="{3586DCF6-6823-457A-BA75-FBA367EA45F7}" type="pres">
      <dgm:prSet presAssocID="{491FE5B5-0CB2-428B-9874-C68D1792F827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obot"/>
        </a:ext>
      </dgm:extLst>
    </dgm:pt>
    <dgm:pt modelId="{A41C42F7-3946-4C80-B97C-F748EAEFE8DC}" type="pres">
      <dgm:prSet presAssocID="{491FE5B5-0CB2-428B-9874-C68D1792F827}" presName="spaceRect" presStyleCnt="0"/>
      <dgm:spPr/>
    </dgm:pt>
    <dgm:pt modelId="{D7FF6DC7-C673-4836-9512-B0C7CF064300}" type="pres">
      <dgm:prSet presAssocID="{491FE5B5-0CB2-428B-9874-C68D1792F827}" presName="parTx" presStyleLbl="revTx" presStyleIdx="0" presStyleCnt="3">
        <dgm:presLayoutVars>
          <dgm:chMax val="0"/>
          <dgm:chPref val="0"/>
        </dgm:presLayoutVars>
      </dgm:prSet>
      <dgm:spPr/>
    </dgm:pt>
    <dgm:pt modelId="{6FEC5F07-E770-4799-B62A-87FD4C49490F}" type="pres">
      <dgm:prSet presAssocID="{907CE0E2-4699-4B80-995B-DAA1620A244A}" presName="sibTrans" presStyleCnt="0"/>
      <dgm:spPr/>
    </dgm:pt>
    <dgm:pt modelId="{4E6D467C-605A-4A87-89F6-2193EB18A555}" type="pres">
      <dgm:prSet presAssocID="{8C87F7D9-066E-4972-A4FD-85BEE0ACC7EE}" presName="compNode" presStyleCnt="0"/>
      <dgm:spPr/>
    </dgm:pt>
    <dgm:pt modelId="{9BF6B47D-11B3-4124-AA98-9EDFD13E9749}" type="pres">
      <dgm:prSet presAssocID="{8C87F7D9-066E-4972-A4FD-85BEE0ACC7EE}" presName="bgRect" presStyleLbl="bgShp" presStyleIdx="1" presStyleCnt="3"/>
      <dgm:spPr/>
    </dgm:pt>
    <dgm:pt modelId="{9E17058F-7DF8-40E6-94C3-528AAEB0503F}" type="pres">
      <dgm:prSet presAssocID="{8C87F7D9-066E-4972-A4FD-85BEE0ACC7EE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B794A711-3B66-47FC-8DF6-01626C97E772}" type="pres">
      <dgm:prSet presAssocID="{8C87F7D9-066E-4972-A4FD-85BEE0ACC7EE}" presName="spaceRect" presStyleCnt="0"/>
      <dgm:spPr/>
    </dgm:pt>
    <dgm:pt modelId="{67F05434-CAC3-40FC-B402-5F5B3E2E0E8D}" type="pres">
      <dgm:prSet presAssocID="{8C87F7D9-066E-4972-A4FD-85BEE0ACC7EE}" presName="parTx" presStyleLbl="revTx" presStyleIdx="1" presStyleCnt="3">
        <dgm:presLayoutVars>
          <dgm:chMax val="0"/>
          <dgm:chPref val="0"/>
        </dgm:presLayoutVars>
      </dgm:prSet>
      <dgm:spPr/>
    </dgm:pt>
    <dgm:pt modelId="{6272A9B1-A36C-4997-AF37-F7AA911B1D50}" type="pres">
      <dgm:prSet presAssocID="{32654387-E888-47A2-8E54-B87933706FF1}" presName="sibTrans" presStyleCnt="0"/>
      <dgm:spPr/>
    </dgm:pt>
    <dgm:pt modelId="{8E6F6487-3249-4017-999C-C2194FA004D4}" type="pres">
      <dgm:prSet presAssocID="{46682B97-1A71-467E-943B-37FD633F6987}" presName="compNode" presStyleCnt="0"/>
      <dgm:spPr/>
    </dgm:pt>
    <dgm:pt modelId="{63AD0FCB-AB75-4F0A-97B7-47FA7D7F6C97}" type="pres">
      <dgm:prSet presAssocID="{46682B97-1A71-467E-943B-37FD633F6987}" presName="bgRect" presStyleLbl="bgShp" presStyleIdx="2" presStyleCnt="3"/>
      <dgm:spPr/>
    </dgm:pt>
    <dgm:pt modelId="{AD48724B-590D-4037-AC83-7F9B694C4465}" type="pres">
      <dgm:prSet presAssocID="{46682B97-1A71-467E-943B-37FD633F6987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rain"/>
        </a:ext>
      </dgm:extLst>
    </dgm:pt>
    <dgm:pt modelId="{0342FADA-B184-48B8-A397-FA13F5C71A37}" type="pres">
      <dgm:prSet presAssocID="{46682B97-1A71-467E-943B-37FD633F6987}" presName="spaceRect" presStyleCnt="0"/>
      <dgm:spPr/>
    </dgm:pt>
    <dgm:pt modelId="{B072BF94-CAA2-4FA6-9E28-DD4D6ED82E2B}" type="pres">
      <dgm:prSet presAssocID="{46682B97-1A71-467E-943B-37FD633F6987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9560D042-2C8B-4C93-B977-D5C58CD14AA1}" type="presOf" srcId="{DAEA49F0-2A3A-4F80-AF9A-4C306AA3C5CE}" destId="{0EF09230-AE06-409A-883F-D7E6CCFE647C}" srcOrd="0" destOrd="0" presId="urn:microsoft.com/office/officeart/2018/2/layout/IconVerticalSolidList"/>
    <dgm:cxn modelId="{26C1C64C-6175-4CE0-9AA1-6D961E0068E5}" srcId="{DAEA49F0-2A3A-4F80-AF9A-4C306AA3C5CE}" destId="{8C87F7D9-066E-4972-A4FD-85BEE0ACC7EE}" srcOrd="1" destOrd="0" parTransId="{DA816403-54D6-4770-B5DA-DA9DD7AA9D66}" sibTransId="{32654387-E888-47A2-8E54-B87933706FF1}"/>
    <dgm:cxn modelId="{D8574279-E0C2-49EA-B241-7912CED7772E}" type="presOf" srcId="{491FE5B5-0CB2-428B-9874-C68D1792F827}" destId="{D7FF6DC7-C673-4836-9512-B0C7CF064300}" srcOrd="0" destOrd="0" presId="urn:microsoft.com/office/officeart/2018/2/layout/IconVerticalSolidList"/>
    <dgm:cxn modelId="{29F2B2D0-2EBA-4E89-BEC9-CB71519EE320}" type="presOf" srcId="{8C87F7D9-066E-4972-A4FD-85BEE0ACC7EE}" destId="{67F05434-CAC3-40FC-B402-5F5B3E2E0E8D}" srcOrd="0" destOrd="0" presId="urn:microsoft.com/office/officeart/2018/2/layout/IconVerticalSolidList"/>
    <dgm:cxn modelId="{599532EB-284E-4306-8AB4-D1BB52377535}" srcId="{DAEA49F0-2A3A-4F80-AF9A-4C306AA3C5CE}" destId="{491FE5B5-0CB2-428B-9874-C68D1792F827}" srcOrd="0" destOrd="0" parTransId="{6E6E9E16-800C-4A77-9D39-98192EE42F89}" sibTransId="{907CE0E2-4699-4B80-995B-DAA1620A244A}"/>
    <dgm:cxn modelId="{ECB5FFF1-1088-4C03-89D6-7A2B74D2C2EA}" type="presOf" srcId="{46682B97-1A71-467E-943B-37FD633F6987}" destId="{B072BF94-CAA2-4FA6-9E28-DD4D6ED82E2B}" srcOrd="0" destOrd="0" presId="urn:microsoft.com/office/officeart/2018/2/layout/IconVerticalSolidList"/>
    <dgm:cxn modelId="{8BD87FF8-D978-422B-84BB-817D681CA38B}" srcId="{DAEA49F0-2A3A-4F80-AF9A-4C306AA3C5CE}" destId="{46682B97-1A71-467E-943B-37FD633F6987}" srcOrd="2" destOrd="0" parTransId="{8BFCC635-6E9A-4E5B-A7C9-4C54128FA9D4}" sibTransId="{B02F2561-60AC-4C62-9A2E-0C7B196E51A9}"/>
    <dgm:cxn modelId="{4840A546-2142-4274-95D1-83ADE6E7DB86}" type="presParOf" srcId="{0EF09230-AE06-409A-883F-D7E6CCFE647C}" destId="{D44BF061-DE71-4471-B5A2-12651F561640}" srcOrd="0" destOrd="0" presId="urn:microsoft.com/office/officeart/2018/2/layout/IconVerticalSolidList"/>
    <dgm:cxn modelId="{CECF3926-142C-4446-AE38-C5EF0D6DBEAA}" type="presParOf" srcId="{D44BF061-DE71-4471-B5A2-12651F561640}" destId="{2F911CBB-65DC-41A6-A005-2BA03C018D27}" srcOrd="0" destOrd="0" presId="urn:microsoft.com/office/officeart/2018/2/layout/IconVerticalSolidList"/>
    <dgm:cxn modelId="{CF39E532-0794-42D8-A254-D5389C47B09F}" type="presParOf" srcId="{D44BF061-DE71-4471-B5A2-12651F561640}" destId="{3586DCF6-6823-457A-BA75-FBA367EA45F7}" srcOrd="1" destOrd="0" presId="urn:microsoft.com/office/officeart/2018/2/layout/IconVerticalSolidList"/>
    <dgm:cxn modelId="{5C3F338D-0035-4122-A16D-E4C8A97784A0}" type="presParOf" srcId="{D44BF061-DE71-4471-B5A2-12651F561640}" destId="{A41C42F7-3946-4C80-B97C-F748EAEFE8DC}" srcOrd="2" destOrd="0" presId="urn:microsoft.com/office/officeart/2018/2/layout/IconVerticalSolidList"/>
    <dgm:cxn modelId="{0701FB51-E29D-4ED0-ADE5-275E475EC494}" type="presParOf" srcId="{D44BF061-DE71-4471-B5A2-12651F561640}" destId="{D7FF6DC7-C673-4836-9512-B0C7CF064300}" srcOrd="3" destOrd="0" presId="urn:microsoft.com/office/officeart/2018/2/layout/IconVerticalSolidList"/>
    <dgm:cxn modelId="{8240D7AB-AA2E-45BA-824B-B9F4C31F2845}" type="presParOf" srcId="{0EF09230-AE06-409A-883F-D7E6CCFE647C}" destId="{6FEC5F07-E770-4799-B62A-87FD4C49490F}" srcOrd="1" destOrd="0" presId="urn:microsoft.com/office/officeart/2018/2/layout/IconVerticalSolidList"/>
    <dgm:cxn modelId="{A65F652B-0066-49E4-A962-D2D25BA67719}" type="presParOf" srcId="{0EF09230-AE06-409A-883F-D7E6CCFE647C}" destId="{4E6D467C-605A-4A87-89F6-2193EB18A555}" srcOrd="2" destOrd="0" presId="urn:microsoft.com/office/officeart/2018/2/layout/IconVerticalSolidList"/>
    <dgm:cxn modelId="{DD999E78-4A3F-4E2E-B0C1-D5AF9EF09344}" type="presParOf" srcId="{4E6D467C-605A-4A87-89F6-2193EB18A555}" destId="{9BF6B47D-11B3-4124-AA98-9EDFD13E9749}" srcOrd="0" destOrd="0" presId="urn:microsoft.com/office/officeart/2018/2/layout/IconVerticalSolidList"/>
    <dgm:cxn modelId="{9F613EC2-7295-4234-AA26-37B219BFF367}" type="presParOf" srcId="{4E6D467C-605A-4A87-89F6-2193EB18A555}" destId="{9E17058F-7DF8-40E6-94C3-528AAEB0503F}" srcOrd="1" destOrd="0" presId="urn:microsoft.com/office/officeart/2018/2/layout/IconVerticalSolidList"/>
    <dgm:cxn modelId="{88BAD5C3-ABB6-45B9-9A82-089224B1CF28}" type="presParOf" srcId="{4E6D467C-605A-4A87-89F6-2193EB18A555}" destId="{B794A711-3B66-47FC-8DF6-01626C97E772}" srcOrd="2" destOrd="0" presId="urn:microsoft.com/office/officeart/2018/2/layout/IconVerticalSolidList"/>
    <dgm:cxn modelId="{D10C0DF9-86D8-459C-8A1F-08EF12B0A144}" type="presParOf" srcId="{4E6D467C-605A-4A87-89F6-2193EB18A555}" destId="{67F05434-CAC3-40FC-B402-5F5B3E2E0E8D}" srcOrd="3" destOrd="0" presId="urn:microsoft.com/office/officeart/2018/2/layout/IconVerticalSolidList"/>
    <dgm:cxn modelId="{E7855BC4-6392-407A-BBBF-89F895C04362}" type="presParOf" srcId="{0EF09230-AE06-409A-883F-D7E6CCFE647C}" destId="{6272A9B1-A36C-4997-AF37-F7AA911B1D50}" srcOrd="3" destOrd="0" presId="urn:microsoft.com/office/officeart/2018/2/layout/IconVerticalSolidList"/>
    <dgm:cxn modelId="{EB160EE6-4965-428D-ACAF-447CC0D526B6}" type="presParOf" srcId="{0EF09230-AE06-409A-883F-D7E6CCFE647C}" destId="{8E6F6487-3249-4017-999C-C2194FA004D4}" srcOrd="4" destOrd="0" presId="urn:microsoft.com/office/officeart/2018/2/layout/IconVerticalSolidList"/>
    <dgm:cxn modelId="{956B7B67-7497-4203-B5E0-74B8C3C8254E}" type="presParOf" srcId="{8E6F6487-3249-4017-999C-C2194FA004D4}" destId="{63AD0FCB-AB75-4F0A-97B7-47FA7D7F6C97}" srcOrd="0" destOrd="0" presId="urn:microsoft.com/office/officeart/2018/2/layout/IconVerticalSolidList"/>
    <dgm:cxn modelId="{599BF020-762E-4622-98E8-5132EDE04FBE}" type="presParOf" srcId="{8E6F6487-3249-4017-999C-C2194FA004D4}" destId="{AD48724B-590D-4037-AC83-7F9B694C4465}" srcOrd="1" destOrd="0" presId="urn:microsoft.com/office/officeart/2018/2/layout/IconVerticalSolidList"/>
    <dgm:cxn modelId="{06904B37-480E-4D2E-A9FC-47009DBA15E2}" type="presParOf" srcId="{8E6F6487-3249-4017-999C-C2194FA004D4}" destId="{0342FADA-B184-48B8-A397-FA13F5C71A37}" srcOrd="2" destOrd="0" presId="urn:microsoft.com/office/officeart/2018/2/layout/IconVerticalSolidList"/>
    <dgm:cxn modelId="{05C1D7B0-AF96-4EF9-8669-F68F802C991E}" type="presParOf" srcId="{8E6F6487-3249-4017-999C-C2194FA004D4}" destId="{B072BF94-CAA2-4FA6-9E28-DD4D6ED82E2B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F911CBB-65DC-41A6-A005-2BA03C018D27}">
      <dsp:nvSpPr>
        <dsp:cNvPr id="0" name=""/>
        <dsp:cNvSpPr/>
      </dsp:nvSpPr>
      <dsp:spPr>
        <a:xfrm>
          <a:off x="0" y="603"/>
          <a:ext cx="6596063" cy="141162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586DCF6-6823-457A-BA75-FBA367EA45F7}">
      <dsp:nvSpPr>
        <dsp:cNvPr id="0" name=""/>
        <dsp:cNvSpPr/>
      </dsp:nvSpPr>
      <dsp:spPr>
        <a:xfrm>
          <a:off x="427016" y="318218"/>
          <a:ext cx="776392" cy="77639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7FF6DC7-C673-4836-9512-B0C7CF064300}">
      <dsp:nvSpPr>
        <dsp:cNvPr id="0" name=""/>
        <dsp:cNvSpPr/>
      </dsp:nvSpPr>
      <dsp:spPr>
        <a:xfrm>
          <a:off x="1630424" y="603"/>
          <a:ext cx="4965638" cy="14116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97" tIns="149397" rIns="149397" bIns="149397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Definition: AI is the simulation of human intelligence processes by machines, especially computer systems.</a:t>
          </a:r>
        </a:p>
      </dsp:txBody>
      <dsp:txXfrm>
        <a:off x="1630424" y="603"/>
        <a:ext cx="4965638" cy="1411623"/>
      </dsp:txXfrm>
    </dsp:sp>
    <dsp:sp modelId="{9BF6B47D-11B3-4124-AA98-9EDFD13E9749}">
      <dsp:nvSpPr>
        <dsp:cNvPr id="0" name=""/>
        <dsp:cNvSpPr/>
      </dsp:nvSpPr>
      <dsp:spPr>
        <a:xfrm>
          <a:off x="0" y="1765132"/>
          <a:ext cx="6596063" cy="141162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E17058F-7DF8-40E6-94C3-528AAEB0503F}">
      <dsp:nvSpPr>
        <dsp:cNvPr id="0" name=""/>
        <dsp:cNvSpPr/>
      </dsp:nvSpPr>
      <dsp:spPr>
        <a:xfrm>
          <a:off x="427016" y="2082747"/>
          <a:ext cx="776392" cy="77639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7F05434-CAC3-40FC-B402-5F5B3E2E0E8D}">
      <dsp:nvSpPr>
        <dsp:cNvPr id="0" name=""/>
        <dsp:cNvSpPr/>
      </dsp:nvSpPr>
      <dsp:spPr>
        <a:xfrm>
          <a:off x="1630424" y="1765132"/>
          <a:ext cx="4965638" cy="14116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97" tIns="149397" rIns="149397" bIns="149397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Machine Learning: Subset of AI where machines learn from data and improve over time without being explicitly programmed.</a:t>
          </a:r>
        </a:p>
      </dsp:txBody>
      <dsp:txXfrm>
        <a:off x="1630424" y="1765132"/>
        <a:ext cx="4965638" cy="1411623"/>
      </dsp:txXfrm>
    </dsp:sp>
    <dsp:sp modelId="{63AD0FCB-AB75-4F0A-97B7-47FA7D7F6C97}">
      <dsp:nvSpPr>
        <dsp:cNvPr id="0" name=""/>
        <dsp:cNvSpPr/>
      </dsp:nvSpPr>
      <dsp:spPr>
        <a:xfrm>
          <a:off x="0" y="3529661"/>
          <a:ext cx="6596063" cy="141162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D48724B-590D-4037-AC83-7F9B694C4465}">
      <dsp:nvSpPr>
        <dsp:cNvPr id="0" name=""/>
        <dsp:cNvSpPr/>
      </dsp:nvSpPr>
      <dsp:spPr>
        <a:xfrm>
          <a:off x="427016" y="3847276"/>
          <a:ext cx="776392" cy="776392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072BF94-CAA2-4FA6-9E28-DD4D6ED82E2B}">
      <dsp:nvSpPr>
        <dsp:cNvPr id="0" name=""/>
        <dsp:cNvSpPr/>
      </dsp:nvSpPr>
      <dsp:spPr>
        <a:xfrm>
          <a:off x="1630424" y="3529661"/>
          <a:ext cx="4965638" cy="14116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97" tIns="149397" rIns="149397" bIns="149397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Neural Networks: AI systems inspired by the structure and function of the human brain.</a:t>
          </a:r>
        </a:p>
      </dsp:txBody>
      <dsp:txXfrm>
        <a:off x="1630424" y="3529661"/>
        <a:ext cx="4965638" cy="141162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0B486C85-E3EC-4281-96A5-AE430AFF7CD0}" type="datetimeFigureOut">
              <a:rPr lang="en-US" smtClean="0"/>
              <a:t>5/25/2024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blipFill dpi="0" rotWithShape="1"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133350" ty="-6350" sx="50000" sy="5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0821796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4043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19789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7415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blipFill dpi="0" rotWithShape="1">
            <a:blip r:embed="rId2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133350" ty="-6350" sx="50000" sy="5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8438133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5/25/2024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5838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5/25/2024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01992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7920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5/25/2024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931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5/25/2024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95670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5/25/2024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80786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0B486C85-E3EC-4281-96A5-AE430AFF7CD0}" type="datetimeFigureOut">
              <a:rPr lang="en-US" smtClean="0"/>
              <a:t>5/25/2024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26283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89FFE7C-E583-49D7-B92E-1EC8D6D4FC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726" cy="6858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0D2945E-06BB-4ED7-B357-30CA7211CF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46854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3933B0-2B92-BD83-ABA1-6D1FB45F41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3951" y="640080"/>
            <a:ext cx="5015059" cy="3034857"/>
          </a:xfrm>
        </p:spPr>
        <p:txBody>
          <a:bodyPr anchor="b">
            <a:normAutofit/>
          </a:bodyPr>
          <a:lstStyle/>
          <a:p>
            <a:pPr lvl="0"/>
            <a:r>
              <a:rPr lang="en-US" sz="4400" dirty="0">
                <a:solidFill>
                  <a:srgbClr val="FFFFFF"/>
                </a:solidFill>
              </a:rPr>
              <a:t>Introduction to Artificial Intelligence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18D082-4094-5D49-73F7-E77A5B7FCA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8921" y="3849539"/>
            <a:ext cx="4204012" cy="2359417"/>
          </a:xfrm>
        </p:spPr>
        <p:txBody>
          <a:bodyPr anchor="t">
            <a:normAutofit/>
          </a:bodyPr>
          <a:lstStyle/>
          <a:p>
            <a:pPr lvl="0" algn="r"/>
            <a:r>
              <a:rPr lang="en-US" sz="1600">
                <a:solidFill>
                  <a:srgbClr val="FFFFFF"/>
                </a:solidFill>
              </a:rPr>
              <a:t>Understanding AI and its Applications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F4C9872C-B3B3-4A61-B20E-F79415F455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86679" y="3765314"/>
            <a:ext cx="3931920" cy="0"/>
          </a:xfrm>
          <a:prstGeom prst="line">
            <a:avLst/>
          </a:prstGeom>
          <a:ln w="19050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Graphic 6" descr="Head with Gears">
            <a:extLst>
              <a:ext uri="{FF2B5EF4-FFF2-40B4-BE49-F238E27FC236}">
                <a16:creationId xmlns:a16="http://schemas.microsoft.com/office/drawing/2014/main" id="{AF145F4F-9451-86A9-8523-FB7DFB68287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096000" y="699753"/>
            <a:ext cx="5459470" cy="5459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0231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824FB4-FC48-0BAE-E07B-5D39D0CEA9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What, why &amp; how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A63D47-B52D-0B90-FA08-A7BF506E334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AI Today</a:t>
            </a:r>
          </a:p>
        </p:txBody>
      </p:sp>
    </p:spTree>
    <p:extLst>
      <p:ext uri="{BB962C8B-B14F-4D97-AF65-F5344CB8AC3E}">
        <p14:creationId xmlns:p14="http://schemas.microsoft.com/office/powerpoint/2010/main" val="688756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90AAC386-A18D-4525-AD1B-4D227ED34C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B88A25B-FBDF-0906-ABD5-B4EAA340E9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29872" y="643467"/>
            <a:ext cx="3473009" cy="5571066"/>
          </a:xfrm>
        </p:spPr>
        <p:txBody>
          <a:bodyPr>
            <a:normAutofit/>
          </a:bodyPr>
          <a:lstStyle/>
          <a:p>
            <a:r>
              <a:rPr lang="en-US" sz="3500"/>
              <a:t>What is Artificial Intelligence?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34C4AD0-FE94-4E84-ACA6-CC5BF1A118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853463" y="2514600"/>
            <a:ext cx="0" cy="18288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" name="Text Placeholder 2">
            <a:extLst>
              <a:ext uri="{FF2B5EF4-FFF2-40B4-BE49-F238E27FC236}">
                <a16:creationId xmlns:a16="http://schemas.microsoft.com/office/drawing/2014/main" id="{CC81767B-72C8-3ECF-CFE8-130F69D1439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37528846"/>
              </p:ext>
            </p:extLst>
          </p:nvPr>
        </p:nvGraphicFramePr>
        <p:xfrm>
          <a:off x="942975" y="933450"/>
          <a:ext cx="6596063" cy="49418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063682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1F85A4-F9B6-D082-1672-D086A63B8F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AI Applications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DA5A02-7978-D27A-9AF4-B46EAE862C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Healthcare: AI assists in diagnostics, drug discovery, personalized medicine, and patient care.</a:t>
            </a:r>
          </a:p>
          <a:p>
            <a:pPr lvl="0"/>
            <a:r>
              <a:rPr lang="en-US"/>
              <a:t>Finance: AI is used for fraud detection, algorithmic trading, risk assessment, and customer service.</a:t>
            </a:r>
          </a:p>
          <a:p>
            <a:pPr lvl="0"/>
            <a:r>
              <a:rPr lang="en-US"/>
              <a:t>Automotive: AI powers autonomous vehicles, improving safety and efficiency on roads.</a:t>
            </a:r>
          </a:p>
        </p:txBody>
      </p:sp>
    </p:spTree>
    <p:extLst>
      <p:ext uri="{BB962C8B-B14F-4D97-AF65-F5344CB8AC3E}">
        <p14:creationId xmlns:p14="http://schemas.microsoft.com/office/powerpoint/2010/main" val="21438953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3A8AA0-967B-0B69-DA39-C87746B8E1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Machine Learning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E39D51-746C-3BA7-11DE-1C0A447FB9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Supervised Learning: Algorithms learn from labeled data and make predictions or decisions.</a:t>
            </a:r>
          </a:p>
          <a:p>
            <a:pPr lvl="0"/>
            <a:r>
              <a:rPr lang="en-US"/>
              <a:t>Unsupervised Learning: Algorithms find patterns in data without labeled responses.</a:t>
            </a:r>
          </a:p>
          <a:p>
            <a:pPr lvl="0"/>
            <a:r>
              <a:rPr lang="en-US"/>
              <a:t>Reinforcement Learning: Learning based on feedback from the environment through rewards and punishments.</a:t>
            </a:r>
          </a:p>
        </p:txBody>
      </p:sp>
    </p:spTree>
    <p:extLst>
      <p:ext uri="{BB962C8B-B14F-4D97-AF65-F5344CB8AC3E}">
        <p14:creationId xmlns:p14="http://schemas.microsoft.com/office/powerpoint/2010/main" val="342337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C6ED6F-DD08-CAD3-9204-32E73BC450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Natural Language Processing (NLP)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2A260C-0C1A-001B-8A43-08C022BD96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Definition: AI technology enabling machines to understand, interpret, and generate human language.</a:t>
            </a:r>
          </a:p>
          <a:p>
            <a:pPr lvl="0"/>
            <a:r>
              <a:rPr lang="en-US"/>
              <a:t>Applications: Chatbots, language translation, sentiment analysis, and content generation.</a:t>
            </a:r>
          </a:p>
          <a:p>
            <a:pPr lvl="0"/>
            <a:r>
              <a:rPr lang="en-US"/>
              <a:t>Examples: Google Translate, Siri, Amazon Alexa.</a:t>
            </a:r>
          </a:p>
        </p:txBody>
      </p:sp>
    </p:spTree>
    <p:extLst>
      <p:ext uri="{BB962C8B-B14F-4D97-AF65-F5344CB8AC3E}">
        <p14:creationId xmlns:p14="http://schemas.microsoft.com/office/powerpoint/2010/main" val="16891908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C4BAA3-5874-4F8C-AD42-3C955A5235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Computer Vision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636F88-2359-782D-45E9-4F3F59469D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Definition: AI technology enabling machines to interpret and understand visual information from the real world.</a:t>
            </a:r>
          </a:p>
          <a:p>
            <a:pPr lvl="0"/>
            <a:r>
              <a:rPr lang="en-US"/>
              <a:t>Applications: Object detection, facial recognition, medical image analysis, and autonomous vehicles.</a:t>
            </a:r>
          </a:p>
          <a:p>
            <a:pPr lvl="0"/>
            <a:r>
              <a:rPr lang="en-US"/>
              <a:t>Examples: Tesla's Autopilot, CCTV surveillance systems, Google Photos.</a:t>
            </a:r>
          </a:p>
        </p:txBody>
      </p:sp>
    </p:spTree>
    <p:extLst>
      <p:ext uri="{BB962C8B-B14F-4D97-AF65-F5344CB8AC3E}">
        <p14:creationId xmlns:p14="http://schemas.microsoft.com/office/powerpoint/2010/main" val="11738346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4AA5D-8A5A-8050-CDA1-B219E00F4A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Ethics and Risks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CBCBA4-1ED7-BAA2-5846-C72595A9D9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Bias: AI systems can inherit biases from the data they are trained on, leading to unfair outcomes.</a:t>
            </a:r>
          </a:p>
          <a:p>
            <a:pPr lvl="0"/>
            <a:r>
              <a:rPr lang="en-US"/>
              <a:t>Job Displacement: Automation of tasks may lead to unemployment in certain industries.</a:t>
            </a:r>
          </a:p>
          <a:p>
            <a:pPr lvl="0"/>
            <a:r>
              <a:rPr lang="en-US"/>
              <a:t>Privacy Concerns: AI systems often rely on large amounts of personal data, raising concerns about privacy and security.</a:t>
            </a:r>
          </a:p>
        </p:txBody>
      </p:sp>
    </p:spTree>
    <p:extLst>
      <p:ext uri="{BB962C8B-B14F-4D97-AF65-F5344CB8AC3E}">
        <p14:creationId xmlns:p14="http://schemas.microsoft.com/office/powerpoint/2010/main" val="14687546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4C2F22-C956-9703-646E-61C17AD496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of AI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C59B24-0ED1-0B8D-43D4-DD551EA361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Advancements: Continued research and development will lead to more powerful AI systems.</a:t>
            </a:r>
          </a:p>
          <a:p>
            <a:pPr lvl="0"/>
            <a:r>
              <a:rPr lang="en-US"/>
              <a:t>Integration: AI will become increasingly integrated into various aspects of daily life and industries.</a:t>
            </a:r>
          </a:p>
          <a:p>
            <a:pPr lvl="0"/>
            <a:r>
              <a:rPr lang="en-US"/>
              <a:t>Ethical Considerations: Addressing ethical concerns and ensuring responsible AI development will be crucial for the future.</a:t>
            </a:r>
          </a:p>
        </p:txBody>
      </p:sp>
    </p:spTree>
    <p:extLst>
      <p:ext uri="{BB962C8B-B14F-4D97-AF65-F5344CB8AC3E}">
        <p14:creationId xmlns:p14="http://schemas.microsoft.com/office/powerpoint/2010/main" val="69046777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99CB38"/>
      </a:accent1>
      <a:accent2>
        <a:srgbClr val="63A537"/>
      </a:accent2>
      <a:accent3>
        <a:srgbClr val="E6D024"/>
      </a:accent3>
      <a:accent4>
        <a:srgbClr val="CC9700"/>
      </a:accent4>
      <a:accent5>
        <a:srgbClr val="4EB3CF"/>
      </a:accent5>
      <a:accent6>
        <a:srgbClr val="378DA6"/>
      </a:accent6>
      <a:hlink>
        <a:srgbClr val="6B9F25"/>
      </a:hlink>
      <a:folHlink>
        <a:srgbClr val="B26B02"/>
      </a:folHlink>
    </a:clrScheme>
    <a:fontScheme name="Gill Sans MT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29F68FFC-748B-4FC3-BF39-7F84A6D5840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42</TotalTime>
  <Words>371</Words>
  <Application>Microsoft Office PowerPoint</Application>
  <PresentationFormat>Widescreen</PresentationFormat>
  <Paragraphs>32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Gill Sans MT</vt:lpstr>
      <vt:lpstr>Tw Cen MT</vt:lpstr>
      <vt:lpstr>Wingdings 3</vt:lpstr>
      <vt:lpstr>Integral</vt:lpstr>
      <vt:lpstr>Introduction to Artificial Intelligence</vt:lpstr>
      <vt:lpstr>What, why &amp; how</vt:lpstr>
      <vt:lpstr>What is Artificial Intelligence?</vt:lpstr>
      <vt:lpstr>AI Applications</vt:lpstr>
      <vt:lpstr>Machine Learning</vt:lpstr>
      <vt:lpstr>Natural Language Processing (NLP)</vt:lpstr>
      <vt:lpstr>Computer Vision</vt:lpstr>
      <vt:lpstr>Ethics and Risks</vt:lpstr>
      <vt:lpstr>Future of AI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Artificial Intelligence</dc:title>
  <dc:creator>David Casuto</dc:creator>
  <cp:lastModifiedBy>David Casuto</cp:lastModifiedBy>
  <cp:revision>3</cp:revision>
  <dcterms:created xsi:type="dcterms:W3CDTF">2024-04-27T21:18:01Z</dcterms:created>
  <dcterms:modified xsi:type="dcterms:W3CDTF">2024-05-25T14:45:13Z</dcterms:modified>
</cp:coreProperties>
</file>